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73" r:id="rId5"/>
    <p:sldId id="289" r:id="rId6"/>
    <p:sldId id="308" r:id="rId7"/>
    <p:sldId id="307" r:id="rId8"/>
    <p:sldId id="293" r:id="rId9"/>
    <p:sldId id="302" r:id="rId10"/>
    <p:sldId id="296" r:id="rId11"/>
    <p:sldId id="301" r:id="rId12"/>
    <p:sldId id="300" r:id="rId13"/>
    <p:sldId id="299" r:id="rId14"/>
    <p:sldId id="309" r:id="rId15"/>
    <p:sldId id="303" r:id="rId16"/>
    <p:sldId id="305" r:id="rId17"/>
    <p:sldId id="306" r:id="rId18"/>
    <p:sldId id="311" r:id="rId19"/>
    <p:sldId id="312" r:id="rId20"/>
    <p:sldId id="313" r:id="rId21"/>
    <p:sldId id="304" r:id="rId22"/>
    <p:sldId id="314" r:id="rId23"/>
    <p:sldId id="315" r:id="rId24"/>
    <p:sldId id="316" r:id="rId25"/>
    <p:sldId id="320" r:id="rId26"/>
    <p:sldId id="319" r:id="rId27"/>
    <p:sldId id="321" r:id="rId28"/>
    <p:sldId id="322" r:id="rId29"/>
    <p:sldId id="323" r:id="rId30"/>
    <p:sldId id="324" r:id="rId31"/>
    <p:sldId id="32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99"/>
    <a:srgbClr val="00B0F0"/>
    <a:srgbClr val="FF0000"/>
    <a:srgbClr val="000000"/>
    <a:srgbClr val="217346"/>
    <a:srgbClr val="FFC000"/>
    <a:srgbClr val="7030A0"/>
    <a:srgbClr val="FFFF66"/>
    <a:srgbClr val="DAA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absolute beginners guide to excel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Vadim </a:t>
            </a:r>
            <a:r>
              <a:rPr lang="en-US" sz="2200" dirty="0" err="1"/>
              <a:t>acosta</a:t>
            </a:r>
            <a:endParaRPr lang="en-US" sz="2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5B2C46A-B4E2-4E02-B38A-EAFB5F8DE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r="24454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3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8B5B50-F607-448A-9BEA-8E5DFBAE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800"/>
            <a:ext cx="8617163" cy="4618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 and rows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Columns are vertical and lettered</a:t>
            </a:r>
          </a:p>
          <a:p>
            <a:r>
              <a:rPr lang="en-US" dirty="0"/>
              <a:t>Rows are horizontal and numbered</a:t>
            </a:r>
          </a:p>
          <a:p>
            <a:r>
              <a:rPr lang="en-US" dirty="0"/>
              <a:t>PowerPoint conforms with color theory</a:t>
            </a:r>
          </a:p>
          <a:p>
            <a:r>
              <a:rPr lang="en-US" dirty="0"/>
              <a:t>The coordinates of a cell are given as Column then Row Ex: J13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C303CE-5AC3-4603-9D2E-CBB56C90377F}"/>
              </a:ext>
            </a:extLst>
          </p:cNvPr>
          <p:cNvSpPr/>
          <p:nvPr/>
        </p:nvSpPr>
        <p:spPr>
          <a:xfrm>
            <a:off x="2984500" y="3057524"/>
            <a:ext cx="8346440" cy="110491"/>
          </a:xfrm>
          <a:prstGeom prst="rect">
            <a:avLst/>
          </a:prstGeom>
          <a:solidFill>
            <a:srgbClr val="FFFF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61E1A-1807-4B00-859F-593A46B88E8F}"/>
              </a:ext>
            </a:extLst>
          </p:cNvPr>
          <p:cNvSpPr/>
          <p:nvPr/>
        </p:nvSpPr>
        <p:spPr>
          <a:xfrm>
            <a:off x="6217920" y="3168014"/>
            <a:ext cx="358140" cy="310323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CC830-DE28-4ED9-8C03-7E1D217AEAD7}"/>
              </a:ext>
            </a:extLst>
          </p:cNvPr>
          <p:cNvSpPr/>
          <p:nvPr/>
        </p:nvSpPr>
        <p:spPr>
          <a:xfrm>
            <a:off x="2836183" y="3168014"/>
            <a:ext cx="148317" cy="3122296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715A1-37FD-4D0C-B404-6E22A6365229}"/>
              </a:ext>
            </a:extLst>
          </p:cNvPr>
          <p:cNvSpPr/>
          <p:nvPr/>
        </p:nvSpPr>
        <p:spPr>
          <a:xfrm>
            <a:off x="2984500" y="4460393"/>
            <a:ext cx="8346440" cy="110491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9643B7-3C3E-4974-9840-4500E4B8FAA4}"/>
              </a:ext>
            </a:extLst>
          </p:cNvPr>
          <p:cNvSpPr/>
          <p:nvPr/>
        </p:nvSpPr>
        <p:spPr>
          <a:xfrm>
            <a:off x="6217919" y="4460393"/>
            <a:ext cx="358141" cy="11049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E88EA6-D58C-4DFA-B1C9-91CA2CB674F0}"/>
              </a:ext>
            </a:extLst>
          </p:cNvPr>
          <p:cNvSpPr/>
          <p:nvPr/>
        </p:nvSpPr>
        <p:spPr>
          <a:xfrm>
            <a:off x="2836181" y="2865121"/>
            <a:ext cx="608059" cy="16247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13" grpId="0" animBg="1"/>
      <p:bldP spid="14" grpId="0" animBg="1"/>
      <p:bldP spid="15" grpId="0" animBg="1"/>
      <p:bldP spid="16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54756-00A6-4355-9619-5DED5594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Fun facts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7D8C-AB1B-4FC3-A0E1-D1F7D7CA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Each Excel spreadsheet can support up to </a:t>
            </a:r>
            <a:r>
              <a:rPr lang="en-US" sz="1400" b="1" dirty="0">
                <a:solidFill>
                  <a:srgbClr val="FFFFFF"/>
                </a:solidFill>
              </a:rPr>
              <a:t>1,048,576</a:t>
            </a:r>
            <a:r>
              <a:rPr lang="en-US" sz="1400" dirty="0">
                <a:solidFill>
                  <a:srgbClr val="FFFFFF"/>
                </a:solidFill>
              </a:rPr>
              <a:t> </a:t>
            </a:r>
            <a:r>
              <a:rPr lang="en-US" sz="1400" b="1" dirty="0">
                <a:solidFill>
                  <a:srgbClr val="FFFFFF"/>
                </a:solidFill>
              </a:rPr>
              <a:t>rows</a:t>
            </a:r>
            <a:r>
              <a:rPr lang="en-US" sz="1400" dirty="0">
                <a:solidFill>
                  <a:srgbClr val="FFFFFF"/>
                </a:solidFill>
              </a:rPr>
              <a:t> and </a:t>
            </a:r>
            <a:r>
              <a:rPr lang="en-US" sz="1400" b="1" dirty="0">
                <a:solidFill>
                  <a:srgbClr val="FFFFFF"/>
                </a:solidFill>
              </a:rPr>
              <a:t>16,384 columns</a:t>
            </a:r>
            <a:r>
              <a:rPr lang="en-US" sz="1400" dirty="0">
                <a:solidFill>
                  <a:srgbClr val="FFFFFF"/>
                </a:solidFill>
              </a:rPr>
              <a:t> of data that’s a whopping </a:t>
            </a:r>
            <a:r>
              <a:rPr lang="en-US" sz="1400" b="1" dirty="0">
                <a:solidFill>
                  <a:srgbClr val="FFFFFF"/>
                </a:solidFill>
              </a:rPr>
              <a:t>17,179,869,184 cells</a:t>
            </a:r>
            <a:r>
              <a:rPr lang="en-US" sz="1400" dirty="0">
                <a:solidFill>
                  <a:srgbClr val="FFFFFF"/>
                </a:solidFill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Each cell in a spreadsheet can contain up to </a:t>
            </a:r>
            <a:r>
              <a:rPr lang="en-US" sz="1400" b="1" dirty="0">
                <a:solidFill>
                  <a:srgbClr val="FFFFFF"/>
                </a:solidFill>
              </a:rPr>
              <a:t>32,767 characters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If every cell in a spreadsheet was filled to maximum capacity a single excel spreadsheet would contain over </a:t>
            </a:r>
            <a:r>
              <a:rPr lang="en-US" sz="1400" b="1" dirty="0">
                <a:solidFill>
                  <a:srgbClr val="FFFFFF"/>
                </a:solidFill>
              </a:rPr>
              <a:t>56 trillion characters!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This is still nowhere close to what is needed to manage truly Big Data!</a:t>
            </a:r>
          </a:p>
        </p:txBody>
      </p:sp>
      <p:pic>
        <p:nvPicPr>
          <p:cNvPr id="4098" name="Picture 2" descr="image-alternative">
            <a:extLst>
              <a:ext uri="{FF2B5EF4-FFF2-40B4-BE49-F238E27FC236}">
                <a16:creationId xmlns:a16="http://schemas.microsoft.com/office/drawing/2014/main" id="{310514C8-4540-4118-A939-C3B1093EE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" b="-2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8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cell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r>
              <a:rPr lang="en-US" dirty="0"/>
              <a:t>Your mouse cursor will turn into a cross as you hover it over the spreadsheet</a:t>
            </a:r>
          </a:p>
          <a:p>
            <a:r>
              <a:rPr lang="en-US" dirty="0"/>
              <a:t>To select a cell click on it</a:t>
            </a:r>
          </a:p>
          <a:p>
            <a:r>
              <a:rPr lang="en-US" dirty="0"/>
              <a:t>Now you can write in the cell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39F62-7450-4679-A578-1FA15608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800"/>
            <a:ext cx="8617163" cy="4618261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595547EB-8D97-43A7-9B1A-228A996F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39" y="4418809"/>
            <a:ext cx="175261" cy="175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16A21-896B-4E78-97E0-9B5084F6A282}"/>
              </a:ext>
            </a:extLst>
          </p:cNvPr>
          <p:cNvSpPr txBox="1"/>
          <p:nvPr/>
        </p:nvSpPr>
        <p:spPr>
          <a:xfrm>
            <a:off x="6149691" y="4418809"/>
            <a:ext cx="478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27710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multiple cells / range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r>
              <a:rPr lang="en-US" dirty="0"/>
              <a:t>To select multiple cells just click  and drag cursor</a:t>
            </a:r>
          </a:p>
          <a:p>
            <a:r>
              <a:rPr lang="en-US" dirty="0"/>
              <a:t>This is a </a:t>
            </a:r>
            <a:r>
              <a:rPr lang="en-US" b="1" dirty="0"/>
              <a:t>range </a:t>
            </a:r>
            <a:r>
              <a:rPr lang="en-US" dirty="0"/>
              <a:t>of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5255B-98D0-4FD8-BB85-F2C7117C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799"/>
            <a:ext cx="8608797" cy="4618261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3294FB2-8043-4904-92B5-A2632D8D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24" y="5510762"/>
            <a:ext cx="175261" cy="1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r>
              <a:rPr lang="en-US" dirty="0"/>
              <a:t>Find the name of the top left cell in the range (</a:t>
            </a:r>
            <a:r>
              <a:rPr lang="en-US" b="1" dirty="0"/>
              <a:t>B2</a:t>
            </a:r>
            <a:r>
              <a:rPr lang="en-US" dirty="0"/>
              <a:t>)</a:t>
            </a:r>
          </a:p>
          <a:p>
            <a:r>
              <a:rPr lang="en-US" dirty="0"/>
              <a:t>Find the name of the bottom right cell in the range (</a:t>
            </a:r>
            <a:r>
              <a:rPr lang="en-US" b="1" dirty="0"/>
              <a:t>I22</a:t>
            </a:r>
            <a:r>
              <a:rPr lang="en-US" dirty="0"/>
              <a:t>)</a:t>
            </a:r>
          </a:p>
          <a:p>
            <a:r>
              <a:rPr lang="en-US" dirty="0"/>
              <a:t>The name of the range is ‘</a:t>
            </a:r>
            <a:r>
              <a:rPr lang="en-US" b="1" dirty="0"/>
              <a:t>B2:I22</a:t>
            </a:r>
            <a:r>
              <a:rPr lang="en-US" dirty="0"/>
              <a:t>’</a:t>
            </a:r>
          </a:p>
          <a:p>
            <a:r>
              <a:rPr lang="en-US" dirty="0"/>
              <a:t>Read out loud as </a:t>
            </a:r>
            <a:r>
              <a:rPr lang="en-US" b="1" dirty="0"/>
              <a:t>B2</a:t>
            </a:r>
            <a:r>
              <a:rPr lang="en-US" dirty="0"/>
              <a:t> </a:t>
            </a:r>
            <a:r>
              <a:rPr lang="en-US" b="1" dirty="0"/>
              <a:t>through</a:t>
            </a:r>
            <a:r>
              <a:rPr lang="en-US" dirty="0"/>
              <a:t> </a:t>
            </a:r>
            <a:r>
              <a:rPr lang="en-US" b="1" dirty="0"/>
              <a:t>I22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5255B-98D0-4FD8-BB85-F2C7117C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799"/>
            <a:ext cx="8608797" cy="4618261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3294FB2-8043-4904-92B5-A2632D8D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24" y="5510762"/>
            <a:ext cx="175261" cy="175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F6E8-FB51-46F5-8883-836815853DEE}"/>
              </a:ext>
            </a:extLst>
          </p:cNvPr>
          <p:cNvSpPr/>
          <p:nvPr/>
        </p:nvSpPr>
        <p:spPr>
          <a:xfrm>
            <a:off x="3350895" y="3274695"/>
            <a:ext cx="350519" cy="10668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985247-7A1C-4BDA-BB52-D040B4902C77}"/>
              </a:ext>
            </a:extLst>
          </p:cNvPr>
          <p:cNvSpPr/>
          <p:nvPr/>
        </p:nvSpPr>
        <p:spPr>
          <a:xfrm>
            <a:off x="5854305" y="5427499"/>
            <a:ext cx="350519" cy="10668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entry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476940-4375-4192-A0D7-6B272B95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1" y="601200"/>
            <a:ext cx="7503636" cy="578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87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226305"/>
            <a:ext cx="2624914" cy="4007253"/>
          </a:xfrm>
        </p:spPr>
        <p:txBody>
          <a:bodyPr>
            <a:normAutofit/>
          </a:bodyPr>
          <a:lstStyle/>
          <a:p>
            <a:r>
              <a:rPr lang="en-US" b="1" dirty="0"/>
              <a:t>On a cell. </a:t>
            </a:r>
            <a:r>
              <a:rPr lang="en-US" dirty="0"/>
              <a:t>Click on a cell and write a column name</a:t>
            </a:r>
          </a:p>
          <a:p>
            <a:r>
              <a:rPr lang="en-US" b="1" dirty="0"/>
              <a:t>In a cell. </a:t>
            </a:r>
            <a:r>
              <a:rPr lang="en-US" dirty="0"/>
              <a:t>Double click on a cell with text in it to alter text without replacing it. Watch for insertion point to confirm</a:t>
            </a:r>
          </a:p>
          <a:p>
            <a:r>
              <a:rPr lang="en-US" dirty="0"/>
              <a:t>The text can exceed the size of the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3ABD3-1191-4D4D-9451-78BBE03E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5" y="2226305"/>
            <a:ext cx="8404703" cy="4007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32FDAF-5B62-4160-AE86-14A4C7F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05" y="2226305"/>
            <a:ext cx="8404703" cy="40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size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3469815" cy="4618261"/>
          </a:xfrm>
        </p:spPr>
        <p:txBody>
          <a:bodyPr>
            <a:normAutofit/>
          </a:bodyPr>
          <a:lstStyle/>
          <a:p>
            <a:r>
              <a:rPr lang="en-US" dirty="0"/>
              <a:t>Hover your mouse over the border separating two columns or rows</a:t>
            </a:r>
          </a:p>
          <a:p>
            <a:r>
              <a:rPr lang="en-US" dirty="0"/>
              <a:t>Your cursor will turn into a double-sided arrow</a:t>
            </a:r>
          </a:p>
          <a:p>
            <a:r>
              <a:rPr lang="en-US" dirty="0"/>
              <a:t>Click and drag the border to fit it to your preference</a:t>
            </a:r>
          </a:p>
          <a:p>
            <a:r>
              <a:rPr lang="en-US" dirty="0"/>
              <a:t>Double click for an automatic adjustment</a:t>
            </a:r>
          </a:p>
          <a:p>
            <a:r>
              <a:rPr lang="en-US" dirty="0"/>
              <a:t>Press “Enter” to move down one 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B37F3-C04E-49AF-87B3-FB13887B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95" y="4229931"/>
            <a:ext cx="6225713" cy="2132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3919B-9280-4D78-A6F9-775A893C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95" y="2000436"/>
            <a:ext cx="6225713" cy="211993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F14233C-FBE9-468C-ADB3-E4A8B30FECF8}"/>
              </a:ext>
            </a:extLst>
          </p:cNvPr>
          <p:cNvSpPr/>
          <p:nvPr/>
        </p:nvSpPr>
        <p:spPr>
          <a:xfrm>
            <a:off x="7981025" y="2885243"/>
            <a:ext cx="292964" cy="543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7C8787-63CE-439B-BA1C-CA860E85EA63}"/>
              </a:ext>
            </a:extLst>
          </p:cNvPr>
          <p:cNvSpPr/>
          <p:nvPr/>
        </p:nvSpPr>
        <p:spPr>
          <a:xfrm>
            <a:off x="7723571" y="2090287"/>
            <a:ext cx="497151" cy="4579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43F5F4-E742-4158-BD5E-B853D5217459}"/>
              </a:ext>
            </a:extLst>
          </p:cNvPr>
          <p:cNvSpPr/>
          <p:nvPr/>
        </p:nvSpPr>
        <p:spPr>
          <a:xfrm>
            <a:off x="5736452" y="5093948"/>
            <a:ext cx="497151" cy="4579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F6836-6349-4156-A9A6-05EB021D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06" y="2000435"/>
            <a:ext cx="7559802" cy="4362201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D852F6F-0F3A-42D8-B7B9-0A97AE24721D}"/>
              </a:ext>
            </a:extLst>
          </p:cNvPr>
          <p:cNvSpPr/>
          <p:nvPr/>
        </p:nvSpPr>
        <p:spPr>
          <a:xfrm>
            <a:off x="7981025" y="2885243"/>
            <a:ext cx="292964" cy="543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animBg="1"/>
      <p:bldP spid="7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E848-774D-40AD-BF51-C70EF4F6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D1B6-5F4C-4CA2-8921-17E91F99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19200"/>
            <a:ext cx="5514808" cy="1333500"/>
          </a:xfrm>
        </p:spPr>
        <p:txBody>
          <a:bodyPr/>
          <a:lstStyle/>
          <a:p>
            <a:r>
              <a:rPr lang="en-US" dirty="0"/>
              <a:t>Push “Enter” to move one cell down</a:t>
            </a:r>
          </a:p>
          <a:p>
            <a:r>
              <a:rPr lang="en-US" dirty="0"/>
              <a:t>Push “Shift” + “Enter” to move one cell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3059-5016-4FBB-AC2C-AC11037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048922"/>
            <a:ext cx="11029616" cy="36456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7EA079-2518-41A0-B538-82D2B183632A}"/>
              </a:ext>
            </a:extLst>
          </p:cNvPr>
          <p:cNvSpPr txBox="1">
            <a:spLocks/>
          </p:cNvSpPr>
          <p:nvPr/>
        </p:nvSpPr>
        <p:spPr>
          <a:xfrm>
            <a:off x="6096000" y="1219200"/>
            <a:ext cx="5514808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Push “Tab” to move one cell right</a:t>
            </a:r>
          </a:p>
          <a:p>
            <a:r>
              <a:rPr lang="en-US" dirty="0"/>
              <a:t>Push “Shift” + “Tab” to move one cell left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2C01B6-3E1A-41D9-911B-EB0BBF5B2103}"/>
              </a:ext>
            </a:extLst>
          </p:cNvPr>
          <p:cNvSpPr/>
          <p:nvPr/>
        </p:nvSpPr>
        <p:spPr>
          <a:xfrm>
            <a:off x="6378606" y="5530788"/>
            <a:ext cx="381740" cy="50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5E53AC3-25D3-494B-8D9B-F1991A4A85FC}"/>
              </a:ext>
            </a:extLst>
          </p:cNvPr>
          <p:cNvSpPr/>
          <p:nvPr/>
        </p:nvSpPr>
        <p:spPr>
          <a:xfrm flipV="1">
            <a:off x="6378606" y="4279034"/>
            <a:ext cx="381740" cy="50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6450B1-B2D6-4F4D-B782-C62CA2F84DDB}"/>
              </a:ext>
            </a:extLst>
          </p:cNvPr>
          <p:cNvSpPr/>
          <p:nvPr/>
        </p:nvSpPr>
        <p:spPr>
          <a:xfrm>
            <a:off x="7643674" y="5029662"/>
            <a:ext cx="550416" cy="35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4C2BA1-CEE7-4F8D-97A4-12EECE10EB25}"/>
              </a:ext>
            </a:extLst>
          </p:cNvPr>
          <p:cNvSpPr/>
          <p:nvPr/>
        </p:nvSpPr>
        <p:spPr>
          <a:xfrm flipH="1">
            <a:off x="4802820" y="5029661"/>
            <a:ext cx="550416" cy="35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1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EFF0D0-4E34-4FEC-948B-AF82D3EE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Woots</a:t>
            </a:r>
            <a:r>
              <a:rPr lang="en-US" sz="3600" dirty="0">
                <a:solidFill>
                  <a:srgbClr val="FFFFFF"/>
                </a:solidFill>
              </a:rPr>
              <a:t>! You can make a spreadsheet!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88BA3-08CC-45C8-B775-71B9106B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9" y="453643"/>
            <a:ext cx="5304430" cy="60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27603-AD44-4BEE-ABE5-96F1D5CF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E3DC-D1CF-4552-972A-DE59DFAD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Getting Started</a:t>
            </a:r>
          </a:p>
          <a:p>
            <a:r>
              <a:rPr lang="en-US" dirty="0">
                <a:solidFill>
                  <a:srgbClr val="FFFFFF"/>
                </a:solidFill>
              </a:rPr>
              <a:t>The Interface</a:t>
            </a:r>
          </a:p>
          <a:p>
            <a:r>
              <a:rPr lang="en-US" dirty="0">
                <a:solidFill>
                  <a:srgbClr val="FFFFFF"/>
                </a:solidFill>
              </a:rPr>
              <a:t>Data Entry</a:t>
            </a:r>
          </a:p>
          <a:p>
            <a:r>
              <a:rPr lang="en-US" dirty="0">
                <a:solidFill>
                  <a:srgbClr val="FFFFFF"/>
                </a:solidFill>
              </a:rPr>
              <a:t>Functional  Aesthetics</a:t>
            </a:r>
          </a:p>
          <a:p>
            <a:r>
              <a:rPr lang="en-US" dirty="0">
                <a:solidFill>
                  <a:srgbClr val="FFFFFF"/>
                </a:solidFill>
              </a:rPr>
              <a:t>Congratulations!</a:t>
            </a:r>
          </a:p>
        </p:txBody>
      </p:sp>
      <p:pic>
        <p:nvPicPr>
          <p:cNvPr id="2050" name="Picture 2" descr="Outlining-A-Novel">
            <a:extLst>
              <a:ext uri="{FF2B5EF4-FFF2-40B4-BE49-F238E27FC236}">
                <a16:creationId xmlns:a16="http://schemas.microsoft.com/office/drawing/2014/main" id="{77AFD375-77D2-4AF9-815A-4118DD1D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r="6178" b="-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85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Make it beautiful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51584-2CDC-48E4-9C65-843BFA87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606177"/>
            <a:ext cx="7503636" cy="57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8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33A89-85D3-4792-A862-6DF0FCC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6" y="1890876"/>
            <a:ext cx="8436652" cy="452591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Click </a:t>
            </a:r>
            <a:r>
              <a:rPr lang="en-US" b="1" dirty="0"/>
              <a:t>B</a:t>
            </a:r>
            <a:r>
              <a:rPr lang="en-US" dirty="0"/>
              <a:t> in the font group to bold the title, </a:t>
            </a:r>
            <a:r>
              <a:rPr lang="en-US" i="1" dirty="0"/>
              <a:t>I </a:t>
            </a:r>
            <a:r>
              <a:rPr lang="en-US" dirty="0"/>
              <a:t>to italicize and</a:t>
            </a:r>
            <a:r>
              <a:rPr lang="en-US" i="1" dirty="0"/>
              <a:t> </a:t>
            </a:r>
            <a:r>
              <a:rPr lang="en-US" u="sng" dirty="0"/>
              <a:t>U</a:t>
            </a:r>
            <a:r>
              <a:rPr lang="en-US" dirty="0"/>
              <a:t> to underline</a:t>
            </a:r>
            <a:endParaRPr lang="en-US" i="1" dirty="0"/>
          </a:p>
          <a:p>
            <a:r>
              <a:rPr lang="en-US" dirty="0"/>
              <a:t>Highlight the top row above all the columns and click “merge center” in the alignment group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5E7913-9FA5-41C6-BA8E-70E4378CC26F}"/>
              </a:ext>
            </a:extLst>
          </p:cNvPr>
          <p:cNvSpPr/>
          <p:nvPr/>
        </p:nvSpPr>
        <p:spPr>
          <a:xfrm>
            <a:off x="4132925" y="2450592"/>
            <a:ext cx="492341" cy="18897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478B7-6AA4-45DA-8808-20165B30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31" y="1891184"/>
            <a:ext cx="8468602" cy="454305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82113F-D300-42A9-BE90-2E27AB6C2D6B}"/>
              </a:ext>
            </a:extLst>
          </p:cNvPr>
          <p:cNvSpPr/>
          <p:nvPr/>
        </p:nvSpPr>
        <p:spPr>
          <a:xfrm>
            <a:off x="6057900" y="2450592"/>
            <a:ext cx="784860" cy="18897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BA3F43-5C91-4C6B-98E1-E3967637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130" y="1890876"/>
            <a:ext cx="8468603" cy="45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Properly spaced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Click and highlight</a:t>
            </a:r>
            <a:r>
              <a:rPr lang="en-US" b="1" dirty="0"/>
              <a:t> </a:t>
            </a:r>
            <a:r>
              <a:rPr lang="en-US" dirty="0"/>
              <a:t>the column names in your table. In this case A:D</a:t>
            </a:r>
          </a:p>
          <a:p>
            <a:r>
              <a:rPr lang="en-US" dirty="0"/>
              <a:t>Double click on any of the borders between the columns</a:t>
            </a:r>
          </a:p>
          <a:p>
            <a:r>
              <a:rPr lang="en-US" dirty="0"/>
              <a:t>All </a:t>
            </a:r>
            <a:r>
              <a:rPr lang="en-US" b="1" dirty="0"/>
              <a:t>selected</a:t>
            </a:r>
            <a:r>
              <a:rPr lang="en-US" dirty="0"/>
              <a:t> columns now fit your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A607D-832E-4FC4-8E24-1FF2BF9C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6" y="1890876"/>
            <a:ext cx="8436652" cy="4517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D4AE6-A5B2-4EA6-80F7-A7A62377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05" y="1890876"/>
            <a:ext cx="8436653" cy="45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columns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Highlight a row and press </a:t>
            </a:r>
            <a:r>
              <a:rPr lang="en-US" b="1" dirty="0"/>
              <a:t>B </a:t>
            </a:r>
            <a:r>
              <a:rPr lang="en-US" dirty="0"/>
              <a:t>to bold </a:t>
            </a:r>
            <a:r>
              <a:rPr lang="en-US"/>
              <a:t>all headings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B75B2-A2B4-4617-9EBF-2AF2BCCE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3" y="1890876"/>
            <a:ext cx="8420271" cy="4517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1FB426-B7CF-4D83-9C75-CBB0CA9B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7" y="1890875"/>
            <a:ext cx="8436654" cy="45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A77909-7DD0-43CD-B51D-BEF7C21F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87" y="1890876"/>
            <a:ext cx="8436624" cy="4525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rows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Highlight the rows</a:t>
            </a:r>
          </a:p>
          <a:p>
            <a:r>
              <a:rPr lang="en-US" dirty="0"/>
              <a:t>Click on “Sort and Filter” in the Editing group</a:t>
            </a:r>
          </a:p>
          <a:p>
            <a:r>
              <a:rPr lang="en-US" dirty="0"/>
              <a:t>Select “Sort A to Z” for ascending order. Select “Sort Z to A” for descending order</a:t>
            </a:r>
          </a:p>
          <a:p>
            <a:r>
              <a:rPr lang="en-US" dirty="0"/>
              <a:t>Keep “Expand the selection” selected and click “Sort”</a:t>
            </a:r>
          </a:p>
          <a:p>
            <a:r>
              <a:rPr lang="en-US" dirty="0"/>
              <a:t>Magic!</a:t>
            </a:r>
          </a:p>
          <a:p>
            <a:r>
              <a:rPr lang="en-US" dirty="0"/>
              <a:t>Also works for numbers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B157F2-D861-4580-AE16-0096AF42E8B1}"/>
              </a:ext>
            </a:extLst>
          </p:cNvPr>
          <p:cNvSpPr/>
          <p:nvPr/>
        </p:nvSpPr>
        <p:spPr>
          <a:xfrm>
            <a:off x="10039350" y="2257425"/>
            <a:ext cx="257175" cy="447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3331A0-7266-411E-8EC6-7CE027CA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87" y="1890876"/>
            <a:ext cx="8436624" cy="452589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ED08C6-1033-45F7-9C63-74EDA784CB51}"/>
              </a:ext>
            </a:extLst>
          </p:cNvPr>
          <p:cNvSpPr/>
          <p:nvPr/>
        </p:nvSpPr>
        <p:spPr>
          <a:xfrm>
            <a:off x="10101253" y="2656840"/>
            <a:ext cx="692459" cy="3146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5F7972-7C37-41C6-B512-80BEAE0D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87" y="1890876"/>
            <a:ext cx="8436624" cy="45258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66B9F7-2BFB-4D16-A1F0-5888D5413004}"/>
              </a:ext>
            </a:extLst>
          </p:cNvPr>
          <p:cNvSpPr/>
          <p:nvPr/>
        </p:nvSpPr>
        <p:spPr>
          <a:xfrm>
            <a:off x="4163060" y="3497802"/>
            <a:ext cx="2514599" cy="1010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E18056-0832-4192-AB96-D656EAC74EC4}"/>
              </a:ext>
            </a:extLst>
          </p:cNvPr>
          <p:cNvSpPr/>
          <p:nvPr/>
        </p:nvSpPr>
        <p:spPr>
          <a:xfrm>
            <a:off x="5585460" y="4333875"/>
            <a:ext cx="491490" cy="120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4467E-A33A-41DE-8BE7-4FE26B93002D}"/>
              </a:ext>
            </a:extLst>
          </p:cNvPr>
          <p:cNvSpPr/>
          <p:nvPr/>
        </p:nvSpPr>
        <p:spPr>
          <a:xfrm>
            <a:off x="4251960" y="4030980"/>
            <a:ext cx="647700" cy="114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46E77-A2B7-450A-91EF-6A442D368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487" y="1887480"/>
            <a:ext cx="8436624" cy="4525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FC377-A6C1-471F-8779-A99644F2F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487" y="1887480"/>
            <a:ext cx="8432229" cy="4525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CFC601-91B4-49AD-93A0-03A0F9F3B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487" y="1887480"/>
            <a:ext cx="8436623" cy="45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7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borders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Highlight your table and click on the downward arrow next to the grid in the Fonts group</a:t>
            </a:r>
          </a:p>
          <a:p>
            <a:r>
              <a:rPr lang="en-US" dirty="0"/>
              <a:t>Pick your favorite style of border</a:t>
            </a:r>
          </a:p>
          <a:p>
            <a:r>
              <a:rPr lang="en-US" dirty="0"/>
              <a:t>Voila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2232E-226E-4F8D-9B6A-EB35CD70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87" y="1887480"/>
            <a:ext cx="8436624" cy="45258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3A1F87-E8D5-48FE-B20E-5953E825693A}"/>
              </a:ext>
            </a:extLst>
          </p:cNvPr>
          <p:cNvSpPr/>
          <p:nvPr/>
        </p:nvSpPr>
        <p:spPr>
          <a:xfrm>
            <a:off x="4645152" y="2481072"/>
            <a:ext cx="237744" cy="146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C7D15-8CB0-4260-8929-6B73254B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87" y="1887479"/>
            <a:ext cx="8436624" cy="45258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FC4C18-A867-4B76-8663-B5AD559A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88" y="1887478"/>
            <a:ext cx="8436623" cy="45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2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color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Highlight the cells you want to color click on the downward arrow next to the paint can in the Fonts group</a:t>
            </a:r>
          </a:p>
          <a:p>
            <a:r>
              <a:rPr lang="en-US" dirty="0"/>
              <a:t>Pick your favorite cell color</a:t>
            </a:r>
          </a:p>
          <a:p>
            <a:r>
              <a:rPr lang="en-US" dirty="0"/>
              <a:t>Pretty good, needs something else.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53D1C-C7AF-44E1-942F-6B9C011E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28" y="1890876"/>
            <a:ext cx="8432230" cy="452589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5F0BE-E071-469A-8BC1-25A9306AFA23}"/>
              </a:ext>
            </a:extLst>
          </p:cNvPr>
          <p:cNvSpPr/>
          <p:nvPr/>
        </p:nvSpPr>
        <p:spPr>
          <a:xfrm>
            <a:off x="4886960" y="2491740"/>
            <a:ext cx="200660" cy="1143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FA417-868C-41A3-9474-DCA86A7F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06" y="1878692"/>
            <a:ext cx="8436623" cy="4525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FD71-52E1-4839-877F-AB0DDD7D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106" y="1898024"/>
            <a:ext cx="8423300" cy="45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FA0995-B93F-4A3A-A544-1F6D55EC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9" y="1890876"/>
            <a:ext cx="8423299" cy="451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color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Highlight the cells you want to color click on the downward arrow next to the “A” in the Fonts group</a:t>
            </a:r>
          </a:p>
          <a:p>
            <a:r>
              <a:rPr lang="en-US" dirty="0"/>
              <a:t>Pick your favorite font color</a:t>
            </a:r>
          </a:p>
          <a:p>
            <a:r>
              <a:rPr lang="en-US" dirty="0"/>
              <a:t>Voila! A good looking and functional spreadsheet!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5F0BE-E071-469A-8BC1-25A9306AFA23}"/>
              </a:ext>
            </a:extLst>
          </p:cNvPr>
          <p:cNvSpPr/>
          <p:nvPr/>
        </p:nvSpPr>
        <p:spPr>
          <a:xfrm>
            <a:off x="5105776" y="2487930"/>
            <a:ext cx="200660" cy="1143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32ED1-D1B7-4DDB-A486-DDE59BFD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9" y="1887354"/>
            <a:ext cx="8423300" cy="4514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75890-F211-4511-BB2A-D5BBE7FC8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106" y="1894398"/>
            <a:ext cx="8481955" cy="452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Congratulations, you’re now a beginner!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07B89-4983-4B4F-B6B6-B339CC4BD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0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Getting started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A33BE6BA-C0EF-47D8-BF99-89788CCF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Click on the Excel Icon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EC76D-DC86-40E8-A343-4C4CC218F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2" r="6366" b="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1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8A07E5-1B4A-4AB3-A5C0-615590DA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77" y="702155"/>
            <a:ext cx="8663415" cy="5982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EA6EB-2E6E-404D-8D88-76FE0304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2379286" cy="1783593"/>
          </a:xfrm>
        </p:spPr>
        <p:txBody>
          <a:bodyPr/>
          <a:lstStyle/>
          <a:p>
            <a:r>
              <a:rPr lang="en-US" dirty="0"/>
              <a:t>Version</a:t>
            </a:r>
            <a:br>
              <a:rPr lang="en-US" dirty="0"/>
            </a:br>
            <a:r>
              <a:rPr lang="en-US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E5DD-2852-41FE-8E4A-167A71FD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2304883" cy="3814980"/>
          </a:xfrm>
        </p:spPr>
        <p:txBody>
          <a:bodyPr/>
          <a:lstStyle/>
          <a:p>
            <a:r>
              <a:rPr lang="en-US" dirty="0"/>
              <a:t>All examples shown on the Microsoft Excel 365 Business, 2019 update</a:t>
            </a:r>
          </a:p>
          <a:p>
            <a:r>
              <a:rPr lang="en-US" dirty="0"/>
              <a:t>To check your version go to File -&gt; Account -&gt; About Excel 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4A23D62-B726-4D8B-A31B-037B77ADF0F6}"/>
              </a:ext>
            </a:extLst>
          </p:cNvPr>
          <p:cNvSpPr/>
          <p:nvPr/>
        </p:nvSpPr>
        <p:spPr>
          <a:xfrm>
            <a:off x="7599286" y="3977198"/>
            <a:ext cx="878889" cy="905522"/>
          </a:xfrm>
          <a:prstGeom prst="wedgeEllipseCallout">
            <a:avLst>
              <a:gd name="adj1" fmla="val -458303"/>
              <a:gd name="adj2" fmla="val 156590"/>
            </a:avLst>
          </a:prstGeom>
          <a:solidFill>
            <a:srgbClr val="217346">
              <a:alpha val="5098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BDD5-58E5-48BE-AB4F-618893EB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2514433" cy="1336195"/>
          </a:xfrm>
        </p:spPr>
        <p:txBody>
          <a:bodyPr/>
          <a:lstStyle/>
          <a:p>
            <a:r>
              <a:rPr lang="en-US" dirty="0"/>
              <a:t>It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E268-65EE-44D6-81C0-E48BE4E9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47925"/>
            <a:ext cx="2076283" cy="3810000"/>
          </a:xfrm>
        </p:spPr>
        <p:txBody>
          <a:bodyPr/>
          <a:lstStyle/>
          <a:p>
            <a:r>
              <a:rPr lang="en-US" dirty="0"/>
              <a:t>Click New</a:t>
            </a:r>
          </a:p>
          <a:p>
            <a:r>
              <a:rPr lang="en-US" dirty="0"/>
              <a:t>Check out tutorials</a:t>
            </a:r>
          </a:p>
          <a:p>
            <a:r>
              <a:rPr lang="en-US" dirty="0"/>
              <a:t>Check out templates</a:t>
            </a:r>
          </a:p>
          <a:p>
            <a:r>
              <a:rPr lang="en-US" dirty="0"/>
              <a:t>Start with a Blank Workbook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5F69-5227-4165-ABD5-52F5DA93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623" y="1140625"/>
            <a:ext cx="8805185" cy="54689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CF949D-F603-40A7-AB6F-C585DCBA992C}"/>
              </a:ext>
            </a:extLst>
          </p:cNvPr>
          <p:cNvSpPr/>
          <p:nvPr/>
        </p:nvSpPr>
        <p:spPr>
          <a:xfrm>
            <a:off x="3781425" y="3793446"/>
            <a:ext cx="7829383" cy="137159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BF4926-CDEA-460E-ADB2-5591E6B440BF}"/>
              </a:ext>
            </a:extLst>
          </p:cNvPr>
          <p:cNvSpPr/>
          <p:nvPr/>
        </p:nvSpPr>
        <p:spPr>
          <a:xfrm>
            <a:off x="3781425" y="5204875"/>
            <a:ext cx="7829383" cy="137159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5F61B9-AC25-4C7D-BDFD-141C241E2264}"/>
              </a:ext>
            </a:extLst>
          </p:cNvPr>
          <p:cNvSpPr/>
          <p:nvPr/>
        </p:nvSpPr>
        <p:spPr>
          <a:xfrm>
            <a:off x="3781425" y="1568789"/>
            <a:ext cx="1609726" cy="137159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56AC39-FBF4-4ABA-9490-2CB1635BE442}"/>
              </a:ext>
            </a:extLst>
          </p:cNvPr>
          <p:cNvSpPr/>
          <p:nvPr/>
        </p:nvSpPr>
        <p:spPr>
          <a:xfrm>
            <a:off x="2840855" y="2447925"/>
            <a:ext cx="656948" cy="72140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interface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F3EF14-6372-458A-8F7F-BF4DE5797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6764" b="-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34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B258-BC11-496B-B650-95F0E141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21" y="772386"/>
            <a:ext cx="11029616" cy="1008790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B975D-FDBD-4D33-86CB-1D97C379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458397"/>
            <a:ext cx="11572240" cy="261228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9305F0-BD78-46D4-93E4-870F1890B962}"/>
              </a:ext>
            </a:extLst>
          </p:cNvPr>
          <p:cNvSpPr/>
          <p:nvPr/>
        </p:nvSpPr>
        <p:spPr>
          <a:xfrm>
            <a:off x="309878" y="3728720"/>
            <a:ext cx="4243834" cy="255834"/>
          </a:xfrm>
          <a:prstGeom prst="wedgeRoundRectCallout">
            <a:avLst>
              <a:gd name="adj1" fmla="val -20772"/>
              <a:gd name="adj2" fmla="val -51401"/>
              <a:gd name="adj3" fmla="val 16667"/>
            </a:avLst>
          </a:prstGeom>
          <a:solidFill>
            <a:srgbClr val="7030A0">
              <a:alpha val="30196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21B1676-B78D-4ABD-93BF-158307532C0C}"/>
              </a:ext>
            </a:extLst>
          </p:cNvPr>
          <p:cNvSpPr/>
          <p:nvPr/>
        </p:nvSpPr>
        <p:spPr>
          <a:xfrm>
            <a:off x="309879" y="4007875"/>
            <a:ext cx="11572240" cy="597530"/>
          </a:xfrm>
          <a:prstGeom prst="wedgeRoundRectCallout">
            <a:avLst>
              <a:gd name="adj1" fmla="val 14305"/>
              <a:gd name="adj2" fmla="val -14464"/>
              <a:gd name="adj3" fmla="val 16667"/>
            </a:avLst>
          </a:prstGeom>
          <a:solidFill>
            <a:srgbClr val="FFC00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4DC40B9-97FB-427F-9265-8D850E9962A4}"/>
              </a:ext>
            </a:extLst>
          </p:cNvPr>
          <p:cNvSpPr/>
          <p:nvPr/>
        </p:nvSpPr>
        <p:spPr>
          <a:xfrm>
            <a:off x="609600" y="4628729"/>
            <a:ext cx="504826" cy="118046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C05B7367-F301-4887-A400-3BE3CD3C640E}"/>
              </a:ext>
            </a:extLst>
          </p:cNvPr>
          <p:cNvSpPr/>
          <p:nvPr/>
        </p:nvSpPr>
        <p:spPr>
          <a:xfrm>
            <a:off x="1422400" y="4627459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C2B0AD6-ADA0-4840-8F73-66ECCD9ACAEB}"/>
              </a:ext>
            </a:extLst>
          </p:cNvPr>
          <p:cNvSpPr/>
          <p:nvPr/>
        </p:nvSpPr>
        <p:spPr>
          <a:xfrm>
            <a:off x="2067083" y="4629996"/>
            <a:ext cx="504826" cy="116779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B5243B6-9F82-4AAB-B946-3596AA8E5654}"/>
              </a:ext>
            </a:extLst>
          </p:cNvPr>
          <p:cNvSpPr/>
          <p:nvPr/>
        </p:nvSpPr>
        <p:spPr>
          <a:xfrm>
            <a:off x="3955732" y="4628727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1B6E508B-C1BB-47DB-8299-C166A826305F}"/>
              </a:ext>
            </a:extLst>
          </p:cNvPr>
          <p:cNvSpPr/>
          <p:nvPr/>
        </p:nvSpPr>
        <p:spPr>
          <a:xfrm>
            <a:off x="3130550" y="4627459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55063CD0-0015-4618-85AE-B7EB241CBEA0}"/>
              </a:ext>
            </a:extLst>
          </p:cNvPr>
          <p:cNvSpPr/>
          <p:nvPr/>
        </p:nvSpPr>
        <p:spPr>
          <a:xfrm>
            <a:off x="5199379" y="4623038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12FC2263-60C7-47DA-9B6B-C044D010C0B2}"/>
              </a:ext>
            </a:extLst>
          </p:cNvPr>
          <p:cNvSpPr/>
          <p:nvPr/>
        </p:nvSpPr>
        <p:spPr>
          <a:xfrm>
            <a:off x="5543232" y="4628727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5EAB6B24-8ACD-42F2-9869-A84C06DC0F1E}"/>
              </a:ext>
            </a:extLst>
          </p:cNvPr>
          <p:cNvSpPr/>
          <p:nvPr/>
        </p:nvSpPr>
        <p:spPr>
          <a:xfrm>
            <a:off x="6922452" y="4632537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64617059-9704-4B30-AF66-E75D6E136F69}"/>
              </a:ext>
            </a:extLst>
          </p:cNvPr>
          <p:cNvSpPr/>
          <p:nvPr/>
        </p:nvSpPr>
        <p:spPr>
          <a:xfrm>
            <a:off x="8197690" y="4630658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CA428E0C-092F-40BA-886E-8AB3B1340E63}"/>
              </a:ext>
            </a:extLst>
          </p:cNvPr>
          <p:cNvSpPr/>
          <p:nvPr/>
        </p:nvSpPr>
        <p:spPr>
          <a:xfrm>
            <a:off x="9444830" y="4630658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A24EC9FC-D440-4990-940D-B22AC03CE986}"/>
              </a:ext>
            </a:extLst>
          </p:cNvPr>
          <p:cNvSpPr/>
          <p:nvPr/>
        </p:nvSpPr>
        <p:spPr>
          <a:xfrm>
            <a:off x="10916760" y="4626848"/>
            <a:ext cx="504826" cy="12058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F55B2879-2F50-47F9-B246-CAAB67E85421}"/>
              </a:ext>
            </a:extLst>
          </p:cNvPr>
          <p:cNvSpPr/>
          <p:nvPr/>
        </p:nvSpPr>
        <p:spPr>
          <a:xfrm>
            <a:off x="10481310" y="4625726"/>
            <a:ext cx="400050" cy="121710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CC9BC624-D49A-4782-A25D-E96E25186A4C}"/>
              </a:ext>
            </a:extLst>
          </p:cNvPr>
          <p:cNvSpPr/>
          <p:nvPr/>
        </p:nvSpPr>
        <p:spPr>
          <a:xfrm>
            <a:off x="6340347" y="4624054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F5125B-FAC1-4077-A8D9-F15471E1DEBF}"/>
              </a:ext>
            </a:extLst>
          </p:cNvPr>
          <p:cNvGrpSpPr/>
          <p:nvPr/>
        </p:nvGrpSpPr>
        <p:grpSpPr>
          <a:xfrm>
            <a:off x="5956890" y="2308841"/>
            <a:ext cx="3070891" cy="721202"/>
            <a:chOff x="9995" y="0"/>
            <a:chExt cx="5975188" cy="727606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977B5159-DF79-4041-8761-20B701DA0CB4}"/>
                </a:ext>
              </a:extLst>
            </p:cNvPr>
            <p:cNvSpPr/>
            <p:nvPr/>
          </p:nvSpPr>
          <p:spPr>
            <a:xfrm>
              <a:off x="9995" y="0"/>
              <a:ext cx="5975188" cy="727606"/>
            </a:xfrm>
            <a:prstGeom prst="chevron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4">
              <a:extLst>
                <a:ext uri="{FF2B5EF4-FFF2-40B4-BE49-F238E27FC236}">
                  <a16:creationId xmlns:a16="http://schemas.microsoft.com/office/drawing/2014/main" id="{10D146B4-D9C3-4F56-9CA4-69CBC1F2C802}"/>
                </a:ext>
              </a:extLst>
            </p:cNvPr>
            <p:cNvSpPr txBox="1"/>
            <p:nvPr/>
          </p:nvSpPr>
          <p:spPr>
            <a:xfrm>
              <a:off x="373798" y="0"/>
              <a:ext cx="5247582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GROUPS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1C00D0-33C5-4C55-BDB5-1182CBE170D4}"/>
              </a:ext>
            </a:extLst>
          </p:cNvPr>
          <p:cNvGrpSpPr/>
          <p:nvPr/>
        </p:nvGrpSpPr>
        <p:grpSpPr>
          <a:xfrm>
            <a:off x="8725490" y="2302438"/>
            <a:ext cx="3070891" cy="727605"/>
            <a:chOff x="5553" y="0"/>
            <a:chExt cx="11361743" cy="727606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7197713D-9B39-4355-B6EF-727A77C429CB}"/>
                </a:ext>
              </a:extLst>
            </p:cNvPr>
            <p:cNvSpPr/>
            <p:nvPr/>
          </p:nvSpPr>
          <p:spPr>
            <a:xfrm>
              <a:off x="5553" y="0"/>
              <a:ext cx="11361743" cy="727606"/>
            </a:xfrm>
            <a:prstGeom prst="chevron">
              <a:avLst/>
            </a:prstGeom>
            <a:solidFill>
              <a:srgbClr val="FF0000">
                <a:alpha val="74902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ow: Chevron 4">
              <a:extLst>
                <a:ext uri="{FF2B5EF4-FFF2-40B4-BE49-F238E27FC236}">
                  <a16:creationId xmlns:a16="http://schemas.microsoft.com/office/drawing/2014/main" id="{A9790BD7-D67D-4FDF-A077-E1D450BE3392}"/>
                </a:ext>
              </a:extLst>
            </p:cNvPr>
            <p:cNvSpPr txBox="1"/>
            <p:nvPr/>
          </p:nvSpPr>
          <p:spPr>
            <a:xfrm>
              <a:off x="369356" y="0"/>
              <a:ext cx="10634137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EXPAND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85F5AE-8947-440A-A3B6-559FCF96D12D}"/>
              </a:ext>
            </a:extLst>
          </p:cNvPr>
          <p:cNvGrpSpPr/>
          <p:nvPr/>
        </p:nvGrpSpPr>
        <p:grpSpPr>
          <a:xfrm>
            <a:off x="3168054" y="2307644"/>
            <a:ext cx="3070891" cy="727605"/>
            <a:chOff x="45890" y="0"/>
            <a:chExt cx="4059352" cy="727606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B189BE14-C561-4601-84C6-33B192DD647A}"/>
                </a:ext>
              </a:extLst>
            </p:cNvPr>
            <p:cNvSpPr/>
            <p:nvPr/>
          </p:nvSpPr>
          <p:spPr>
            <a:xfrm>
              <a:off x="45890" y="0"/>
              <a:ext cx="4059352" cy="727606"/>
            </a:xfrm>
            <a:prstGeom prst="chevron">
              <a:avLst/>
            </a:prstGeom>
            <a:solidFill>
              <a:srgbClr val="FFC000">
                <a:alpha val="74902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3750A0BA-A30F-484B-A904-9F6AB71136FE}"/>
                </a:ext>
              </a:extLst>
            </p:cNvPr>
            <p:cNvSpPr txBox="1"/>
            <p:nvPr/>
          </p:nvSpPr>
          <p:spPr>
            <a:xfrm>
              <a:off x="409693" y="0"/>
              <a:ext cx="3331746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RIBBON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1C41EB-3708-47B3-82E8-BBD029FCA120}"/>
              </a:ext>
            </a:extLst>
          </p:cNvPr>
          <p:cNvGrpSpPr/>
          <p:nvPr/>
        </p:nvGrpSpPr>
        <p:grpSpPr>
          <a:xfrm>
            <a:off x="395621" y="2302438"/>
            <a:ext cx="3070891" cy="732811"/>
            <a:chOff x="5275" y="0"/>
            <a:chExt cx="3070891" cy="727606"/>
          </a:xfrm>
        </p:grpSpPr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399AB85F-75C9-47DA-85CC-C5B7E34A2E6A}"/>
                </a:ext>
              </a:extLst>
            </p:cNvPr>
            <p:cNvSpPr/>
            <p:nvPr/>
          </p:nvSpPr>
          <p:spPr>
            <a:xfrm>
              <a:off x="5275" y="0"/>
              <a:ext cx="3070891" cy="727606"/>
            </a:xfrm>
            <a:prstGeom prst="chevron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ow: Chevron 4">
              <a:extLst>
                <a:ext uri="{FF2B5EF4-FFF2-40B4-BE49-F238E27FC236}">
                  <a16:creationId xmlns:a16="http://schemas.microsoft.com/office/drawing/2014/main" id="{65FB5534-A5B5-4A7E-85A3-2DB0A83D778C}"/>
                </a:ext>
              </a:extLst>
            </p:cNvPr>
            <p:cNvSpPr txBox="1"/>
            <p:nvPr/>
          </p:nvSpPr>
          <p:spPr>
            <a:xfrm>
              <a:off x="369078" y="0"/>
              <a:ext cx="2343285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023" tIns="60008" rIns="60008" bIns="60008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TABS</a:t>
              </a: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C75F56D3-C30B-4CE8-9B8B-C741C154B4DB}"/>
              </a:ext>
            </a:extLst>
          </p:cNvPr>
          <p:cNvSpPr/>
          <p:nvPr/>
        </p:nvSpPr>
        <p:spPr>
          <a:xfrm>
            <a:off x="5199379" y="4627459"/>
            <a:ext cx="107157" cy="118046"/>
          </a:xfrm>
          <a:prstGeom prst="wedgeRoundRectCallout">
            <a:avLst>
              <a:gd name="adj1" fmla="val 763035"/>
              <a:gd name="adj2" fmla="val 480769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401372-4ADD-421B-B5F6-4760F4D0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96" y="3458397"/>
            <a:ext cx="3236791" cy="3124086"/>
          </a:xfrm>
          <a:prstGeom prst="rect">
            <a:avLst/>
          </a:prstGeom>
          <a:solidFill>
            <a:srgbClr val="FF0000"/>
          </a:solidFill>
          <a:ln>
            <a:solidFill>
              <a:srgbClr val="217346"/>
            </a:solidFill>
          </a:ln>
        </p:spPr>
      </p:pic>
    </p:spTree>
    <p:extLst>
      <p:ext uri="{BB962C8B-B14F-4D97-AF65-F5344CB8AC3E}">
        <p14:creationId xmlns:p14="http://schemas.microsoft.com/office/powerpoint/2010/main" val="21603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spreadsheet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7306-E0A6-42BC-9C64-13B9511D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4" y="1920802"/>
            <a:ext cx="8612677" cy="46182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88612"/>
            <a:ext cx="1971509" cy="40826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Spreadsheet</a:t>
            </a:r>
          </a:p>
          <a:p>
            <a:r>
              <a:rPr lang="en-US" dirty="0"/>
              <a:t>Spreadsheet tab (double click to rename spreadsheet)</a:t>
            </a:r>
          </a:p>
          <a:p>
            <a:r>
              <a:rPr lang="en-US" dirty="0"/>
              <a:t>Click on the (+) button to add a spreadsheet  to your workbook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974F8A-EAB8-4BA2-8A85-77923431C97E}"/>
              </a:ext>
            </a:extLst>
          </p:cNvPr>
          <p:cNvSpPr/>
          <p:nvPr/>
        </p:nvSpPr>
        <p:spPr>
          <a:xfrm>
            <a:off x="2836183" y="2867487"/>
            <a:ext cx="8612677" cy="367157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BDEF31-5B33-4D06-8066-A5648FC8B509}"/>
              </a:ext>
            </a:extLst>
          </p:cNvPr>
          <p:cNvSpPr/>
          <p:nvPr/>
        </p:nvSpPr>
        <p:spPr>
          <a:xfrm>
            <a:off x="3281681" y="6271254"/>
            <a:ext cx="370840" cy="14701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EC4B4C-87A0-4694-88BE-A0B4B02F0F23}"/>
              </a:ext>
            </a:extLst>
          </p:cNvPr>
          <p:cNvSpPr/>
          <p:nvPr/>
        </p:nvSpPr>
        <p:spPr>
          <a:xfrm>
            <a:off x="3728851" y="6271254"/>
            <a:ext cx="208150" cy="14701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8" grpId="0" animBg="1"/>
      <p:bldP spid="9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adjustment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7306-E0A6-42BC-9C64-13B9511D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4" y="1920802"/>
            <a:ext cx="8612677" cy="46182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1"/>
            <a:ext cx="2099865" cy="4618261"/>
          </a:xfrm>
        </p:spPr>
        <p:txBody>
          <a:bodyPr/>
          <a:lstStyle/>
          <a:p>
            <a:r>
              <a:rPr lang="en-US" dirty="0"/>
              <a:t>Click here to get a preview of your spreadsheet printed on A4 paper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BDEF31-5B33-4D06-8066-A5648FC8B509}"/>
              </a:ext>
            </a:extLst>
          </p:cNvPr>
          <p:cNvSpPr/>
          <p:nvPr/>
        </p:nvSpPr>
        <p:spPr>
          <a:xfrm>
            <a:off x="9809824" y="6411782"/>
            <a:ext cx="612559" cy="12050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7E18B-8A33-4434-96CF-05FBA996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84" y="1950728"/>
            <a:ext cx="8616561" cy="46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9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Custom 3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217346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718</Words>
  <Application>Microsoft Office PowerPoint</Application>
  <PresentationFormat>Widescreen</PresentationFormat>
  <Paragraphs>102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The absolute beginners guide to excel</vt:lpstr>
      <vt:lpstr>outline</vt:lpstr>
      <vt:lpstr>Getting started</vt:lpstr>
      <vt:lpstr>Version control</vt:lpstr>
      <vt:lpstr>It starts</vt:lpstr>
      <vt:lpstr>The interface</vt:lpstr>
      <vt:lpstr>Terminology</vt:lpstr>
      <vt:lpstr>The spreadsheet</vt:lpstr>
      <vt:lpstr>View adjustment</vt:lpstr>
      <vt:lpstr>Columns and rows</vt:lpstr>
      <vt:lpstr>Fun facts</vt:lpstr>
      <vt:lpstr>Selecting a cell</vt:lpstr>
      <vt:lpstr>Selecting multiple cells / range</vt:lpstr>
      <vt:lpstr>range</vt:lpstr>
      <vt:lpstr>Data entry</vt:lpstr>
      <vt:lpstr>Data entry</vt:lpstr>
      <vt:lpstr>Cell size</vt:lpstr>
      <vt:lpstr>Selecting a cell</vt:lpstr>
      <vt:lpstr>Woots! You can make a spreadsheet!</vt:lpstr>
      <vt:lpstr>Make it beautiful</vt:lpstr>
      <vt:lpstr>Aesthetics</vt:lpstr>
      <vt:lpstr>Properly spaced</vt:lpstr>
      <vt:lpstr>Bold columns</vt:lpstr>
      <vt:lpstr>Order rows</vt:lpstr>
      <vt:lpstr>Add borders</vt:lpstr>
      <vt:lpstr>Cell color</vt:lpstr>
      <vt:lpstr>font color</vt:lpstr>
      <vt:lpstr>Congratulations, you’re now a beginner!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2020-04-27T18:00:37Z</dcterms:created>
  <dcterms:modified xsi:type="dcterms:W3CDTF">2020-04-28T18:40:03Z</dcterms:modified>
</cp:coreProperties>
</file>